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3" r:id="rId2"/>
    <p:sldId id="296" r:id="rId3"/>
    <p:sldId id="295" r:id="rId4"/>
    <p:sldId id="297" r:id="rId5"/>
    <p:sldId id="281" r:id="rId6"/>
    <p:sldId id="285" r:id="rId7"/>
    <p:sldId id="286" r:id="rId8"/>
    <p:sldId id="287" r:id="rId9"/>
    <p:sldId id="288" r:id="rId10"/>
    <p:sldId id="289" r:id="rId11"/>
    <p:sldId id="262" r:id="rId12"/>
    <p:sldId id="269" r:id="rId13"/>
    <p:sldId id="258" r:id="rId14"/>
    <p:sldId id="294" r:id="rId15"/>
    <p:sldId id="266" r:id="rId16"/>
    <p:sldId id="259" r:id="rId17"/>
    <p:sldId id="267" r:id="rId18"/>
    <p:sldId id="268" r:id="rId19"/>
    <p:sldId id="256" r:id="rId20"/>
    <p:sldId id="263" r:id="rId21"/>
    <p:sldId id="260" r:id="rId22"/>
    <p:sldId id="261" r:id="rId23"/>
    <p:sldId id="265" r:id="rId24"/>
    <p:sldId id="264" r:id="rId25"/>
    <p:sldId id="276" r:id="rId26"/>
    <p:sldId id="290" r:id="rId2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712" autoAdjust="0"/>
  </p:normalViewPr>
  <p:slideViewPr>
    <p:cSldViewPr>
      <p:cViewPr varScale="1">
        <p:scale>
          <a:sx n="110" d="100"/>
          <a:sy n="110" d="100"/>
        </p:scale>
        <p:origin x="59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3B08F-8E50-4848-B5E2-479FB15EA4A5}" type="datetimeFigureOut">
              <a:rPr lang="ko-KR" altLang="en-US" smtClean="0"/>
              <a:pPr/>
              <a:t>2025-01-17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7DE54-8A90-49C4-B431-8D31C05B41D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5400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7DE54-8A90-49C4-B431-8D31C05B41DD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160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CC7A4-07F5-4756-8F24-D786593CDE4F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4565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CC7A4-07F5-4756-8F24-D786593CDE4F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4565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CC7A4-07F5-4756-8F24-D786593CDE4F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9524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CC7A4-07F5-4756-8F24-D786593CDE4F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660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EB74-36A5-4B73-9C11-1943179D087C}" type="datetimeFigureOut">
              <a:rPr lang="ko-KR" altLang="en-US" smtClean="0"/>
              <a:pPr/>
              <a:t>2025-01-17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603AA-CA00-4FDE-9D7F-B5D801D2E5B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958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EB74-36A5-4B73-9C11-1943179D087C}" type="datetimeFigureOut">
              <a:rPr lang="ko-KR" altLang="en-US" smtClean="0"/>
              <a:pPr/>
              <a:t>2025-01-17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603AA-CA00-4FDE-9D7F-B5D801D2E5B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9096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EB74-36A5-4B73-9C11-1943179D087C}" type="datetimeFigureOut">
              <a:rPr lang="ko-KR" altLang="en-US" smtClean="0"/>
              <a:pPr/>
              <a:t>2025-01-17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603AA-CA00-4FDE-9D7F-B5D801D2E5B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5740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190626" y="178594"/>
            <a:ext cx="9810751" cy="1714500"/>
          </a:xfrm>
          <a:prstGeom prst="rect">
            <a:avLst/>
          </a:prstGeom>
        </p:spPr>
        <p:txBody>
          <a:bodyPr/>
          <a:lstStyle>
            <a:lvl1pPr marL="0" marR="0" defTabSz="410751">
              <a:defRPr sz="590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190626" y="1946673"/>
            <a:ext cx="9810751" cy="4018359"/>
          </a:xfrm>
          <a:prstGeom prst="rect">
            <a:avLst/>
          </a:prstGeom>
        </p:spPr>
        <p:txBody>
          <a:bodyPr lIns="35717" tIns="35717" rIns="35717" bIns="35717" anchor="ctr"/>
          <a:lstStyle>
            <a:lvl1pPr marL="625056" marR="0" indent="-401822" defTabSz="410751">
              <a:spcBef>
                <a:spcPts val="1687"/>
              </a:spcBef>
              <a:buSzPct val="171000"/>
              <a:defRPr sz="300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937584" marR="0" indent="-401822" defTabSz="410751">
              <a:spcBef>
                <a:spcPts val="1687"/>
              </a:spcBef>
              <a:buSzPct val="171000"/>
              <a:defRPr sz="300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250112" marR="0" indent="-401822" defTabSz="410751">
              <a:spcBef>
                <a:spcPts val="1687"/>
              </a:spcBef>
              <a:buSzPct val="171000"/>
              <a:defRPr sz="300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562640" marR="0" indent="-401822" defTabSz="410751">
              <a:spcBef>
                <a:spcPts val="1687"/>
              </a:spcBef>
              <a:buSzPct val="171000"/>
              <a:defRPr sz="300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1875168" marR="0" indent="-401822" defTabSz="410751">
              <a:spcBef>
                <a:spcPts val="1687"/>
              </a:spcBef>
              <a:buSzPct val="171000"/>
              <a:defRPr sz="300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val="289435308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EB74-36A5-4B73-9C11-1943179D087C}" type="datetimeFigureOut">
              <a:rPr lang="ko-KR" altLang="en-US" smtClean="0"/>
              <a:pPr/>
              <a:t>2025-01-17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603AA-CA00-4FDE-9D7F-B5D801D2E5B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058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EB74-36A5-4B73-9C11-1943179D087C}" type="datetimeFigureOut">
              <a:rPr lang="ko-KR" altLang="en-US" smtClean="0"/>
              <a:pPr/>
              <a:t>2025-01-17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603AA-CA00-4FDE-9D7F-B5D801D2E5B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4747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EB74-36A5-4B73-9C11-1943179D087C}" type="datetimeFigureOut">
              <a:rPr lang="ko-KR" altLang="en-US" smtClean="0"/>
              <a:pPr/>
              <a:t>2025-01-17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603AA-CA00-4FDE-9D7F-B5D801D2E5B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7599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EB74-36A5-4B73-9C11-1943179D087C}" type="datetimeFigureOut">
              <a:rPr lang="ko-KR" altLang="en-US" smtClean="0"/>
              <a:pPr/>
              <a:t>2025-01-17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603AA-CA00-4FDE-9D7F-B5D801D2E5B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3583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EB74-36A5-4B73-9C11-1943179D087C}" type="datetimeFigureOut">
              <a:rPr lang="ko-KR" altLang="en-US" smtClean="0"/>
              <a:pPr/>
              <a:t>2025-01-17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603AA-CA00-4FDE-9D7F-B5D801D2E5B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913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EB74-36A5-4B73-9C11-1943179D087C}" type="datetimeFigureOut">
              <a:rPr lang="ko-KR" altLang="en-US" smtClean="0"/>
              <a:pPr/>
              <a:t>2025-01-17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603AA-CA00-4FDE-9D7F-B5D801D2E5B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9762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EB74-36A5-4B73-9C11-1943179D087C}" type="datetimeFigureOut">
              <a:rPr lang="ko-KR" altLang="en-US" smtClean="0"/>
              <a:pPr/>
              <a:t>2025-01-17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603AA-CA00-4FDE-9D7F-B5D801D2E5B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9931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EB74-36A5-4B73-9C11-1943179D087C}" type="datetimeFigureOut">
              <a:rPr lang="ko-KR" altLang="en-US" smtClean="0"/>
              <a:pPr/>
              <a:t>2025-01-17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603AA-CA00-4FDE-9D7F-B5D801D2E5B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303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3EB74-36A5-4B73-9C11-1943179D087C}" type="datetimeFigureOut">
              <a:rPr lang="ko-KR" altLang="en-US" smtClean="0"/>
              <a:pPr/>
              <a:t>2025-01-17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603AA-CA00-4FDE-9D7F-B5D801D2E5B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60588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imp2@cowellmedi.com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336" y="294830"/>
            <a:ext cx="11809312" cy="610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Basic Rules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1400" dirty="0"/>
              <a:t> </a:t>
            </a:r>
            <a:r>
              <a:rPr lang="ko-KR" altLang="en-US" sz="1400" dirty="0">
                <a:solidFill>
                  <a:srgbClr val="FFFF00"/>
                </a:solidFill>
              </a:rPr>
              <a:t>참가 자격 </a:t>
            </a:r>
            <a:r>
              <a:rPr lang="en-US" altLang="ko-KR" sz="1400" dirty="0">
                <a:solidFill>
                  <a:srgbClr val="FFFF00"/>
                </a:solidFill>
              </a:rPr>
              <a:t>:</a:t>
            </a:r>
            <a:r>
              <a:rPr lang="ko-KR" altLang="en-US" sz="1400" dirty="0">
                <a:solidFill>
                  <a:srgbClr val="FFFF00"/>
                </a:solidFill>
              </a:rPr>
              <a:t> </a:t>
            </a:r>
            <a:r>
              <a:rPr lang="ko-KR" altLang="en-US" sz="1400" dirty="0"/>
              <a:t>치과대학 교수</a:t>
            </a:r>
            <a:r>
              <a:rPr lang="en-US" altLang="ko-KR" sz="1400" dirty="0"/>
              <a:t>, </a:t>
            </a:r>
            <a:r>
              <a:rPr lang="ko-KR" altLang="en-US" sz="1400" dirty="0"/>
              <a:t>치과의사</a:t>
            </a:r>
            <a:r>
              <a:rPr lang="en-US" altLang="ko-KR" sz="1400" dirty="0"/>
              <a:t>(</a:t>
            </a:r>
            <a:r>
              <a:rPr lang="ko-KR" altLang="en-US" sz="1400" dirty="0"/>
              <a:t>수련의</a:t>
            </a:r>
            <a:r>
              <a:rPr lang="en-US" altLang="ko-KR" sz="1400" dirty="0"/>
              <a:t>/</a:t>
            </a:r>
            <a:r>
              <a:rPr lang="ko-KR" altLang="en-US" sz="1400" dirty="0"/>
              <a:t>개원의</a:t>
            </a:r>
            <a:r>
              <a:rPr lang="en-US" altLang="ko-KR" sz="1400" dirty="0"/>
              <a:t>/</a:t>
            </a:r>
            <a:r>
              <a:rPr lang="ko-KR" altLang="en-US" sz="1400" dirty="0"/>
              <a:t>봉직의</a:t>
            </a:r>
            <a:r>
              <a:rPr lang="en-US" altLang="ko-KR" sz="1400" dirty="0"/>
              <a:t>/</a:t>
            </a:r>
            <a:r>
              <a:rPr lang="ko-KR" altLang="en-US" sz="1400" dirty="0"/>
              <a:t>개원예정의 등</a:t>
            </a:r>
            <a:r>
              <a:rPr lang="en-US" altLang="ko-KR" sz="1400" dirty="0"/>
              <a:t>) </a:t>
            </a:r>
            <a:r>
              <a:rPr lang="ko-KR" altLang="en-US" sz="1400" dirty="0"/>
              <a:t>치과 관련 종사자</a:t>
            </a:r>
            <a:endParaRPr lang="en-US" altLang="ko-KR" sz="1400" dirty="0"/>
          </a:p>
          <a:p>
            <a:endParaRPr lang="en-US" altLang="ko-KR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1400" dirty="0"/>
              <a:t> </a:t>
            </a:r>
            <a:r>
              <a:rPr lang="ko-KR" altLang="en-US" sz="1400" dirty="0">
                <a:solidFill>
                  <a:srgbClr val="FFFF00"/>
                </a:solidFill>
              </a:rPr>
              <a:t>제출 자료 </a:t>
            </a:r>
            <a:r>
              <a:rPr lang="en-US" altLang="ko-KR" sz="1400" dirty="0"/>
              <a:t>: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① 2025 Poster Competition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참가 등록서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② 2025 Poster Competition Case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자료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imp2@cowellmedi.com</a:t>
            </a:r>
            <a:r>
              <a:rPr lang="en-US" altLang="ko-KR" sz="1400" dirty="0"/>
              <a:t> </a:t>
            </a:r>
            <a:r>
              <a:rPr lang="ko-KR" altLang="en-US" sz="1400" dirty="0"/>
              <a:t>로 제출</a:t>
            </a:r>
            <a:r>
              <a:rPr lang="en-US" altLang="ko-KR" sz="1400" dirty="0"/>
              <a:t>)</a:t>
            </a:r>
          </a:p>
          <a:p>
            <a:endParaRPr lang="en-US" altLang="ko-KR" sz="1400" dirty="0"/>
          </a:p>
          <a:p>
            <a:endParaRPr lang="en-US" altLang="ko-KR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1400" dirty="0"/>
              <a:t> </a:t>
            </a:r>
            <a:r>
              <a:rPr lang="ko-KR" altLang="en-US" sz="1400" dirty="0">
                <a:solidFill>
                  <a:srgbClr val="FFFF00"/>
                </a:solidFill>
              </a:rPr>
              <a:t>제출 기한</a:t>
            </a:r>
            <a:r>
              <a:rPr lang="en-US" altLang="ko-KR" sz="1400" dirty="0">
                <a:solidFill>
                  <a:srgbClr val="FFFF00"/>
                </a:solidFill>
              </a:rPr>
              <a:t> </a:t>
            </a:r>
            <a:r>
              <a:rPr lang="en-US" altLang="ko-KR" sz="1400" dirty="0"/>
              <a:t>:</a:t>
            </a:r>
            <a:r>
              <a:rPr lang="en-US" altLang="ko-KR" sz="1400" dirty="0">
                <a:solidFill>
                  <a:srgbClr val="FFFF00"/>
                </a:solidFill>
              </a:rPr>
              <a:t> </a:t>
            </a:r>
            <a:r>
              <a:rPr lang="ko-KR" altLang="en-US" sz="1400" dirty="0"/>
              <a:t>참가자 등록 양식과 임상 사례는 </a:t>
            </a:r>
            <a:r>
              <a:rPr lang="en-US" altLang="ko-KR" sz="1400" dirty="0"/>
              <a:t>2025</a:t>
            </a:r>
            <a:r>
              <a:rPr lang="ko-KR" altLang="en-US" sz="1400" dirty="0"/>
              <a:t>년 </a:t>
            </a:r>
            <a:r>
              <a:rPr lang="en-US" altLang="ko-KR" sz="1400" dirty="0"/>
              <a:t>9</a:t>
            </a:r>
            <a:r>
              <a:rPr lang="ko-KR" altLang="en-US" sz="1400" dirty="0"/>
              <a:t>월 </a:t>
            </a:r>
            <a:r>
              <a:rPr lang="en-US" altLang="ko-KR" sz="1400" dirty="0"/>
              <a:t>1</a:t>
            </a:r>
            <a:r>
              <a:rPr lang="ko-KR" altLang="en-US" sz="1400" dirty="0"/>
              <a:t>일에 제출해야 합니다</a:t>
            </a:r>
            <a:r>
              <a:rPr lang="en-US" altLang="ko-KR" sz="1400" dirty="0"/>
              <a:t>. </a:t>
            </a:r>
            <a:r>
              <a:rPr lang="en-US" altLang="ko-KR" sz="1400" b="1" dirty="0">
                <a:solidFill>
                  <a:srgbClr val="FF0000"/>
                </a:solidFill>
              </a:rPr>
              <a:t>(2025</a:t>
            </a:r>
            <a:r>
              <a:rPr lang="ko-KR" altLang="en-US" sz="1400" b="1" dirty="0">
                <a:solidFill>
                  <a:srgbClr val="FF0000"/>
                </a:solidFill>
              </a:rPr>
              <a:t>년 </a:t>
            </a:r>
            <a:r>
              <a:rPr lang="en-US" altLang="ko-KR" sz="1400" b="1" dirty="0">
                <a:solidFill>
                  <a:srgbClr val="FF0000"/>
                </a:solidFill>
              </a:rPr>
              <a:t>6</a:t>
            </a:r>
            <a:r>
              <a:rPr lang="ko-KR" altLang="en-US" sz="1400" b="1" dirty="0">
                <a:solidFill>
                  <a:srgbClr val="FF0000"/>
                </a:solidFill>
              </a:rPr>
              <a:t>월 이내 제출 시 가산점 부여</a:t>
            </a:r>
            <a:r>
              <a:rPr lang="en-US" altLang="ko-KR" sz="1400" b="1" dirty="0">
                <a:solidFill>
                  <a:srgbClr val="FF0000"/>
                </a:solidFill>
              </a:rPr>
              <a:t>)</a:t>
            </a:r>
          </a:p>
          <a:p>
            <a:endParaRPr lang="en-US" altLang="ko-KR" sz="1400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sz="1400" dirty="0"/>
              <a:t> Cowellmedi</a:t>
            </a:r>
            <a:r>
              <a:rPr lang="ko-KR" altLang="en-US" sz="1400" dirty="0"/>
              <a:t>는 참가자의 사례 연구에 대한 저작권을 취득합니다</a:t>
            </a:r>
            <a:r>
              <a:rPr lang="en-US" altLang="ko-KR" sz="1400" dirty="0"/>
              <a:t>.</a:t>
            </a:r>
          </a:p>
          <a:p>
            <a:pPr>
              <a:lnSpc>
                <a:spcPct val="130000"/>
              </a:lnSpc>
            </a:pPr>
            <a:endParaRPr lang="en-US" altLang="ko-KR" sz="1400" dirty="0"/>
          </a:p>
          <a:p>
            <a:pPr>
              <a:lnSpc>
                <a:spcPct val="130000"/>
              </a:lnSpc>
            </a:pPr>
            <a:r>
              <a:rPr lang="en-US" altLang="ko-KR" sz="2800" b="1" dirty="0"/>
              <a:t>Case Rules :</a:t>
            </a:r>
            <a:endParaRPr lang="en-US" altLang="ko-KR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sz="1400" dirty="0"/>
              <a:t> Clinical Case</a:t>
            </a:r>
            <a:r>
              <a:rPr lang="ko-KR" altLang="en-US" sz="1400" dirty="0"/>
              <a:t>는 </a:t>
            </a:r>
            <a:r>
              <a:rPr lang="en-US" altLang="ko-KR" sz="1400" dirty="0"/>
              <a:t>Cowellmedi</a:t>
            </a:r>
            <a:r>
              <a:rPr lang="ko-KR" altLang="en-US" sz="1400" dirty="0"/>
              <a:t>에서 제공한 </a:t>
            </a:r>
            <a:r>
              <a:rPr lang="en-US" altLang="ko-KR" sz="1400" dirty="0"/>
              <a:t>MS PowerPoint </a:t>
            </a:r>
            <a:r>
              <a:rPr lang="ko-KR" altLang="en-US" sz="1400" dirty="0"/>
              <a:t>템플릿</a:t>
            </a:r>
            <a:r>
              <a:rPr lang="en-US" altLang="ko-KR" sz="1400" dirty="0"/>
              <a:t>(16:9 </a:t>
            </a:r>
            <a:r>
              <a:rPr lang="ko-KR" altLang="en-US" sz="1400" dirty="0"/>
              <a:t>또는 와이드스크린</a:t>
            </a:r>
            <a:r>
              <a:rPr lang="en-US" altLang="ko-KR" sz="1400" dirty="0"/>
              <a:t>)</a:t>
            </a:r>
            <a:r>
              <a:rPr lang="ko-KR" altLang="en-US" sz="1400" dirty="0"/>
              <a:t>에 맞추어 </a:t>
            </a:r>
            <a:r>
              <a:rPr lang="ko-KR" altLang="en-US" sz="1400" dirty="0" err="1"/>
              <a:t>제출해야합니다</a:t>
            </a:r>
            <a:r>
              <a:rPr lang="en-US" altLang="ko-KR" sz="1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ko-KR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sz="1400" dirty="0"/>
              <a:t> Clinical Case</a:t>
            </a:r>
            <a:r>
              <a:rPr lang="ko-KR" altLang="en-US" sz="1400" dirty="0"/>
              <a:t>에는 </a:t>
            </a:r>
            <a:r>
              <a:rPr lang="en-US" altLang="ko-KR" sz="1400" dirty="0"/>
              <a:t>Cowellmedi Fixture</a:t>
            </a:r>
            <a:r>
              <a:rPr lang="ko-KR" altLang="en-US" sz="1400" dirty="0"/>
              <a:t>를 사용해야 하며</a:t>
            </a:r>
            <a:r>
              <a:rPr lang="en-US" altLang="ko-KR" sz="1400" dirty="0"/>
              <a:t>, </a:t>
            </a:r>
            <a:r>
              <a:rPr lang="en-US" altLang="ko-KR" sz="1400" b="1" dirty="0">
                <a:solidFill>
                  <a:srgbClr val="FFFF00"/>
                </a:solidFill>
              </a:rPr>
              <a:t>X-ray(</a:t>
            </a:r>
            <a:r>
              <a:rPr lang="ko-KR" altLang="en-US" sz="1400" b="1" dirty="0">
                <a:solidFill>
                  <a:srgbClr val="FFFF00"/>
                </a:solidFill>
              </a:rPr>
              <a:t>파노라마</a:t>
            </a:r>
            <a:r>
              <a:rPr lang="en-US" altLang="ko-KR" sz="1400" b="1" dirty="0">
                <a:solidFill>
                  <a:srgbClr val="FFFF00"/>
                </a:solidFill>
              </a:rPr>
              <a:t>, CT </a:t>
            </a:r>
            <a:r>
              <a:rPr lang="ko-KR" altLang="en-US" sz="1400" b="1" dirty="0">
                <a:solidFill>
                  <a:srgbClr val="FFFF00"/>
                </a:solidFill>
              </a:rPr>
              <a:t>등</a:t>
            </a:r>
            <a:r>
              <a:rPr lang="en-US" altLang="ko-KR" sz="1400" b="1" dirty="0">
                <a:solidFill>
                  <a:srgbClr val="FFFF00"/>
                </a:solidFill>
              </a:rPr>
              <a:t>)</a:t>
            </a:r>
            <a:r>
              <a:rPr lang="ko-KR" altLang="en-US" sz="1400" b="1" dirty="0">
                <a:solidFill>
                  <a:srgbClr val="FFFF00"/>
                </a:solidFill>
              </a:rPr>
              <a:t>와</a:t>
            </a:r>
            <a:r>
              <a:rPr lang="en-US" altLang="ko-KR" sz="1400" b="1" dirty="0">
                <a:solidFill>
                  <a:srgbClr val="FFFF00"/>
                </a:solidFill>
              </a:rPr>
              <a:t> Cowellmedi </a:t>
            </a:r>
            <a:r>
              <a:rPr lang="ko-KR" altLang="en-US" sz="1400" b="1" dirty="0">
                <a:solidFill>
                  <a:srgbClr val="FFFF00"/>
                </a:solidFill>
              </a:rPr>
              <a:t>제품 사진</a:t>
            </a:r>
            <a:r>
              <a:rPr lang="ko-KR" altLang="en-US" sz="1400" dirty="0"/>
              <a:t>을 </a:t>
            </a:r>
            <a:endParaRPr lang="en-US" altLang="ko-KR" sz="1400" dirty="0"/>
          </a:p>
          <a:p>
            <a:r>
              <a:rPr lang="en-US" altLang="ko-KR" sz="1400" dirty="0"/>
              <a:t>  </a:t>
            </a:r>
            <a:r>
              <a:rPr lang="ko-KR" altLang="en-US" sz="1400" b="1" dirty="0">
                <a:solidFill>
                  <a:srgbClr val="FF0000"/>
                </a:solidFill>
              </a:rPr>
              <a:t>필수</a:t>
            </a:r>
            <a:r>
              <a:rPr lang="ko-KR" altLang="en-US" sz="1400" dirty="0"/>
              <a:t>로 포함해야 합니다</a:t>
            </a:r>
            <a:r>
              <a:rPr lang="en-US" altLang="ko-KR" sz="1400" dirty="0"/>
              <a:t>.</a:t>
            </a:r>
          </a:p>
          <a:p>
            <a:endParaRPr lang="en-US" altLang="ko-KR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1400" b="1" dirty="0"/>
              <a:t> </a:t>
            </a:r>
            <a:r>
              <a:rPr lang="ko-KR" altLang="en-US" sz="1400" b="1" dirty="0">
                <a:solidFill>
                  <a:srgbClr val="FF0000"/>
                </a:solidFill>
              </a:rPr>
              <a:t>보철 장착이 완료</a:t>
            </a:r>
            <a:r>
              <a:rPr lang="ko-KR" altLang="en-US" sz="1400" dirty="0"/>
              <a:t>된</a:t>
            </a:r>
            <a:r>
              <a:rPr lang="ko-KR" altLang="en-US" sz="1400" b="1" dirty="0"/>
              <a:t> </a:t>
            </a:r>
            <a:r>
              <a:rPr lang="en-US" altLang="ko-KR" sz="1400" dirty="0"/>
              <a:t>Clinical Case </a:t>
            </a:r>
            <a:r>
              <a:rPr lang="ko-KR" altLang="en-US" sz="1400" dirty="0"/>
              <a:t>에 한해서 심사됩니다</a:t>
            </a:r>
            <a:r>
              <a:rPr lang="en-US" altLang="ko-KR" sz="1400" dirty="0"/>
              <a:t>.</a:t>
            </a:r>
            <a:r>
              <a:rPr lang="ko-KR" altLang="en-US" sz="1400" dirty="0"/>
              <a:t> </a:t>
            </a:r>
            <a:endParaRPr lang="en-US" altLang="ko-KR" sz="1400" dirty="0"/>
          </a:p>
          <a:p>
            <a:pPr>
              <a:buFont typeface="Arial" panose="020B0604020202020204" pitchFamily="34" charset="0"/>
              <a:buChar char="•"/>
            </a:pPr>
            <a:endParaRPr lang="en-US" altLang="ko-KR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1400" dirty="0"/>
              <a:t> 각 사진에는 </a:t>
            </a:r>
            <a:r>
              <a:rPr lang="ko-KR" altLang="en-US" sz="1400" b="1" dirty="0">
                <a:solidFill>
                  <a:srgbClr val="FFFF00"/>
                </a:solidFill>
              </a:rPr>
              <a:t>설명과 날짜가 포함</a:t>
            </a:r>
            <a:r>
              <a:rPr lang="ko-KR" altLang="en-US" sz="1400" dirty="0"/>
              <a:t>되어야 합니다</a:t>
            </a:r>
            <a:r>
              <a:rPr lang="en-US" altLang="ko-KR" sz="1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ko-KR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1400" dirty="0"/>
              <a:t> 원본 사진만 허용되며 고해상도</a:t>
            </a:r>
            <a:r>
              <a:rPr lang="en-US" altLang="ko-KR" sz="1400" dirty="0"/>
              <a:t>(300 dpi)</a:t>
            </a:r>
            <a:r>
              <a:rPr lang="ko-KR" altLang="en-US" sz="1400" dirty="0"/>
              <a:t>로 제출 부탁드립니다</a:t>
            </a:r>
            <a:r>
              <a:rPr lang="en-US" altLang="ko-KR" sz="1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ko-KR" sz="1400" dirty="0"/>
          </a:p>
          <a:p>
            <a:r>
              <a:rPr lang="en-US" altLang="ko-KR" sz="1400" dirty="0">
                <a:solidFill>
                  <a:schemeClr val="accent6">
                    <a:lumMod val="75000"/>
                  </a:schemeClr>
                </a:solidFill>
              </a:rPr>
              <a:t>*</a:t>
            </a:r>
            <a:r>
              <a:rPr lang="ko-KR" altLang="en-US" sz="1400" dirty="0">
                <a:solidFill>
                  <a:schemeClr val="accent6">
                    <a:lumMod val="75000"/>
                  </a:schemeClr>
                </a:solidFill>
              </a:rPr>
              <a:t> 위 규칙을 준수하지 않을 경우 사례는 실격 처리됩니다</a:t>
            </a:r>
            <a:r>
              <a:rPr lang="en-US" altLang="ko-KR" sz="14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n-US" altLang="ko-KR" sz="1400" dirty="0">
                <a:solidFill>
                  <a:schemeClr val="accent6">
                    <a:lumMod val="75000"/>
                  </a:schemeClr>
                </a:solidFill>
              </a:rPr>
              <a:t>* </a:t>
            </a:r>
            <a:r>
              <a:rPr lang="ko-KR" altLang="en-US" sz="1400" dirty="0">
                <a:solidFill>
                  <a:schemeClr val="accent6">
                    <a:lumMod val="75000"/>
                  </a:schemeClr>
                </a:solidFill>
              </a:rPr>
              <a:t>제출 문의 및 등록 </a:t>
            </a:r>
            <a:r>
              <a:rPr lang="en-US" altLang="ko-KR" sz="140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altLang="ko-KR" sz="1400" dirty="0">
                <a:solidFill>
                  <a:schemeClr val="accent6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imp2@cowellmedi.com</a:t>
            </a:r>
            <a:endParaRPr lang="en-US" altLang="ko-KR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B2404F4-EFD2-A1FA-B8FE-A9EB97BC96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46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524000" y="4896249"/>
            <a:ext cx="9144000" cy="12241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541292" y="4904020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  <a:latin typeface="맑은 고딕"/>
                <a:ea typeface="맑은 고딕"/>
              </a:rPr>
              <a:t>★</a:t>
            </a:r>
            <a:r>
              <a:rPr lang="ko-KR" altLang="en-US" sz="2800" b="1" dirty="0">
                <a:solidFill>
                  <a:srgbClr val="FF0000"/>
                </a:solidFill>
              </a:rPr>
              <a:t> 각 슬라이드에 그림 설명을 추가해 주세요</a:t>
            </a:r>
            <a:r>
              <a:rPr lang="en-US" altLang="ko-KR" sz="2800" b="1" dirty="0">
                <a:solidFill>
                  <a:srgbClr val="FF0000"/>
                </a:solidFill>
                <a:latin typeface="맑은 고딕"/>
                <a:ea typeface="맑은 고딕"/>
              </a:rPr>
              <a:t> ★</a:t>
            </a:r>
            <a:endParaRPr lang="ko-KR" alt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1919536" y="23488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b="1" dirty="0"/>
              <a:t>Documentation &amp; Procedure</a:t>
            </a:r>
          </a:p>
          <a:p>
            <a:pPr algn="l"/>
            <a:r>
              <a:rPr lang="en-US" altLang="ko-KR" b="1" dirty="0"/>
              <a:t>(</a:t>
            </a:r>
            <a:r>
              <a:rPr lang="ko-KR" altLang="en-US" b="1" dirty="0"/>
              <a:t>진행 과정 및 자료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BDC4749-3FF1-471A-29E4-490D3D196C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29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5" t="5356" r="64510" b="53355"/>
          <a:stretch/>
        </p:blipFill>
        <p:spPr bwMode="auto">
          <a:xfrm>
            <a:off x="1571999" y="954107"/>
            <a:ext cx="4311996" cy="561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8" t="31707" r="30494" b="30428"/>
          <a:stretch/>
        </p:blipFill>
        <p:spPr>
          <a:xfrm rot="5400000" flipH="1">
            <a:off x="5497589" y="1779901"/>
            <a:ext cx="5579936" cy="3959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12191999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</a:rPr>
              <a:t>Preoperative</a:t>
            </a:r>
          </a:p>
          <a:p>
            <a:pPr algn="ctr"/>
            <a:r>
              <a:rPr lang="en-US" altLang="ko-KR" sz="2800" dirty="0">
                <a:solidFill>
                  <a:schemeClr val="bg1"/>
                </a:solidFill>
              </a:rPr>
              <a:t>2019.01.17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8E98FA8-04C2-6D3B-2577-A7492A3245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47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1" t="31205" r="8555" b="21754"/>
          <a:stretch/>
        </p:blipFill>
        <p:spPr>
          <a:xfrm flipH="1">
            <a:off x="851756" y="632351"/>
            <a:ext cx="10488488" cy="62256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solidFill>
                  <a:schemeClr val="bg1"/>
                </a:solidFill>
              </a:rPr>
              <a:t>Healing abutment gauge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4ADF1E0-B2B2-09B3-A75E-68958E0BA8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7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0" t="23232" r="33934"/>
          <a:stretch/>
        </p:blipFill>
        <p:spPr>
          <a:xfrm rot="16200000">
            <a:off x="2891434" y="-2442569"/>
            <a:ext cx="6409133" cy="12192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solidFill>
                  <a:schemeClr val="bg1"/>
                </a:solidFill>
              </a:rPr>
              <a:t>Point Drill</a:t>
            </a:r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78EDF0E-9520-8339-6C79-A492B8D4C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28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9" b="20621"/>
          <a:stretch/>
        </p:blipFill>
        <p:spPr>
          <a:xfrm>
            <a:off x="-496" y="769443"/>
            <a:ext cx="12192496" cy="60885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"/>
            <a:ext cx="12192000" cy="10772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solidFill>
                  <a:schemeClr val="bg1"/>
                </a:solidFill>
              </a:rPr>
              <a:t>INNO Implant </a:t>
            </a:r>
          </a:p>
          <a:p>
            <a:pPr algn="ctr"/>
            <a:r>
              <a:rPr lang="en-US" altLang="ko-KR" sz="3200" dirty="0">
                <a:solidFill>
                  <a:schemeClr val="bg1"/>
                </a:solidFill>
              </a:rPr>
              <a:t>(</a:t>
            </a:r>
            <a:r>
              <a:rPr lang="en-US" altLang="ko-KR" sz="3200" b="0" i="0" dirty="0">
                <a:solidFill>
                  <a:srgbClr val="244F40"/>
                </a:solidFill>
                <a:effectLst/>
                <a:latin typeface="se-nanumgothic"/>
              </a:rPr>
              <a:t>Ø </a:t>
            </a:r>
            <a:r>
              <a:rPr lang="en-US" altLang="ko-KR" sz="3200" dirty="0">
                <a:solidFill>
                  <a:schemeClr val="bg1"/>
                </a:solidFill>
              </a:rPr>
              <a:t>4.5x10mm)</a:t>
            </a:r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CBEF43C-A9C5-95B5-852A-172B83C77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98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6" t="19156" r="20569" b="38068"/>
          <a:stretch/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"/>
            <a:ext cx="12192000" cy="10772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solidFill>
                  <a:schemeClr val="bg1"/>
                </a:solidFill>
              </a:rPr>
              <a:t>INNO Implant </a:t>
            </a:r>
            <a:r>
              <a:rPr lang="ko-KR" altLang="en-US" sz="3200" dirty="0">
                <a:solidFill>
                  <a:schemeClr val="bg1"/>
                </a:solidFill>
              </a:rPr>
              <a:t>식립 후</a:t>
            </a:r>
            <a:r>
              <a:rPr lang="en-US" altLang="ko-KR" sz="32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altLang="ko-KR" sz="3200" dirty="0">
                <a:solidFill>
                  <a:schemeClr val="bg1"/>
                </a:solidFill>
              </a:rPr>
              <a:t>(</a:t>
            </a:r>
            <a:r>
              <a:rPr lang="en-US" altLang="ko-KR" sz="3200" b="0" i="0" dirty="0">
                <a:solidFill>
                  <a:srgbClr val="244F40"/>
                </a:solidFill>
                <a:effectLst/>
                <a:latin typeface="se-nanumgothic"/>
              </a:rPr>
              <a:t>Ø </a:t>
            </a:r>
            <a:r>
              <a:rPr lang="en-US" altLang="ko-KR" sz="3200" dirty="0">
                <a:solidFill>
                  <a:schemeClr val="bg1"/>
                </a:solidFill>
              </a:rPr>
              <a:t>4.5x10mm) 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FDC8BBD-B26B-0787-E34F-709782A3E7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82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9" t="22941" r="20160" b="19587"/>
          <a:stretch/>
        </p:blipFill>
        <p:spPr>
          <a:xfrm>
            <a:off x="0" y="0"/>
            <a:ext cx="12192000" cy="6855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1"/>
                </a:solidFill>
              </a:rPr>
              <a:t>Ø8.5 healing abutment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7CF1A26-5FA9-9693-2F42-A1744AA2AA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14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22856" r="24061" b="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solidFill>
                  <a:schemeClr val="bg1"/>
                </a:solidFill>
              </a:rPr>
              <a:t>Bone Grafting with Cowell BMP &amp; Xenograft bone</a:t>
            </a:r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1D089B6-5415-0A82-2280-53D14BC83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7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248" r="6534" b="288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"/>
            <a:ext cx="12191999" cy="7694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1"/>
                </a:solidFill>
              </a:rPr>
              <a:t>Resorbable Membrane 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CA041F2-8C44-04A8-F977-56E0BC6FCE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93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9" t="24079" r="5998" b="24874"/>
          <a:stretch/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1"/>
                </a:solidFill>
              </a:rPr>
              <a:t>Suture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F0E0A00-4268-BD19-0BCE-B3ED18A5EE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95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C00A2-4F74-D221-CB29-CA8532A47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02F50F7-DB90-D151-9178-B0D25C3102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72" y="0"/>
            <a:ext cx="4850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40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8" t="6087" r="3762" b="52624"/>
          <a:stretch/>
        </p:blipFill>
        <p:spPr bwMode="auto">
          <a:xfrm>
            <a:off x="0" y="0"/>
            <a:ext cx="12191998" cy="709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1999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</a:rPr>
              <a:t>Postoperative</a:t>
            </a:r>
          </a:p>
          <a:p>
            <a:pPr algn="ctr"/>
            <a:r>
              <a:rPr lang="en-US" altLang="ko-KR" sz="2800" dirty="0">
                <a:solidFill>
                  <a:schemeClr val="bg1"/>
                </a:solidFill>
              </a:rPr>
              <a:t>2019.01.17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91EDEF9-9FB0-96B6-31B6-247360C04D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81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15284" r="12629" b="8784"/>
          <a:stretch/>
        </p:blipFill>
        <p:spPr>
          <a:xfrm rot="10800000" flipV="1"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1"/>
                </a:solidFill>
              </a:rPr>
              <a:t>10 days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06" t="31315" r="29007" b="28454"/>
          <a:stretch/>
        </p:blipFill>
        <p:spPr>
          <a:xfrm rot="5400000" flipH="1">
            <a:off x="16849825" y="1495848"/>
            <a:ext cx="6050134" cy="4598614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2578F71-1F35-7EDC-0A01-3A0BE80C2B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63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68" t="27882" r="39260" b="32638"/>
          <a:stretch/>
        </p:blipFill>
        <p:spPr>
          <a:xfrm rot="5400000" flipH="1">
            <a:off x="5410990" y="1451889"/>
            <a:ext cx="6023817" cy="452044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06" t="31315" r="29007" b="28454"/>
          <a:stretch/>
        </p:blipFill>
        <p:spPr>
          <a:xfrm rot="5400000" flipH="1">
            <a:off x="813402" y="1408526"/>
            <a:ext cx="6050134" cy="45986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36652"/>
            <a:ext cx="12192000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solidFill>
                  <a:schemeClr val="bg1"/>
                </a:solidFill>
              </a:rPr>
              <a:t>4 months healing period  </a:t>
            </a:r>
          </a:p>
          <a:p>
            <a:pPr algn="ctr"/>
            <a:r>
              <a:rPr lang="en-US" altLang="ko-KR" sz="3200" dirty="0">
                <a:solidFill>
                  <a:schemeClr val="bg1"/>
                </a:solidFill>
              </a:rPr>
              <a:t>2019.05.09</a:t>
            </a:r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185BEC1-49B5-19BD-9070-41176C0348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90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6" t="33889" r="17605" b="26111"/>
          <a:stretch/>
        </p:blipFill>
        <p:spPr>
          <a:xfrm>
            <a:off x="0" y="665312"/>
            <a:ext cx="12191999" cy="61926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42574"/>
            <a:ext cx="12192000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solidFill>
                  <a:schemeClr val="bg1"/>
                </a:solidFill>
              </a:rPr>
              <a:t>1 Year healing period  </a:t>
            </a:r>
          </a:p>
          <a:p>
            <a:pPr algn="ctr"/>
            <a:r>
              <a:rPr lang="en-US" altLang="ko-KR" sz="3200" dirty="0">
                <a:solidFill>
                  <a:schemeClr val="bg1"/>
                </a:solidFill>
              </a:rPr>
              <a:t>2020.06.02</a:t>
            </a:r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53F1D35-9604-278B-1457-5A29082B36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72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5" t="19328" r="10540" b="2172"/>
          <a:stretch/>
        </p:blipFill>
        <p:spPr bwMode="auto">
          <a:xfrm>
            <a:off x="4680469" y="2390567"/>
            <a:ext cx="2844316" cy="355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" t="67909" r="81065" b="5282"/>
          <a:stretch/>
        </p:blipFill>
        <p:spPr bwMode="auto">
          <a:xfrm>
            <a:off x="1559496" y="2390567"/>
            <a:ext cx="2952328" cy="355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32497" y="1544054"/>
            <a:ext cx="2247517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</a:rPr>
              <a:t>Post-operative</a:t>
            </a:r>
          </a:p>
          <a:p>
            <a:pPr algn="ctr"/>
            <a:r>
              <a:rPr lang="en-US" altLang="ko-KR" sz="2400" dirty="0">
                <a:solidFill>
                  <a:schemeClr val="bg1"/>
                </a:solidFill>
              </a:rPr>
              <a:t>2019.01.17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74203" y="1544053"/>
            <a:ext cx="2080299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</a:rPr>
              <a:t>1 Year</a:t>
            </a:r>
          </a:p>
          <a:p>
            <a:pPr algn="ctr"/>
            <a:r>
              <a:rPr lang="en-US" altLang="ko-KR" sz="2400" dirty="0">
                <a:solidFill>
                  <a:schemeClr val="bg1"/>
                </a:solidFill>
              </a:rPr>
              <a:t>2020.06.02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2" t="24022" r="12632" b="9252"/>
          <a:stretch/>
        </p:blipFill>
        <p:spPr bwMode="auto">
          <a:xfrm>
            <a:off x="7633785" y="2390567"/>
            <a:ext cx="2952328" cy="355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5561" y="1550573"/>
            <a:ext cx="2080299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</a:rPr>
              <a:t>Pre-operative</a:t>
            </a:r>
          </a:p>
          <a:p>
            <a:pPr algn="ctr"/>
            <a:r>
              <a:rPr lang="en-US" altLang="ko-KR" sz="2400" dirty="0">
                <a:solidFill>
                  <a:schemeClr val="bg1"/>
                </a:solidFill>
              </a:rPr>
              <a:t>2019.01.17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6C993C4-B46D-96F7-EF64-48959F45AF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4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1919536" y="126876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ko-KR" b="1" dirty="0"/>
              <a:t>Discussion (</a:t>
            </a:r>
            <a:r>
              <a:rPr lang="ko-KR" altLang="en-US" b="1" dirty="0"/>
              <a:t>결과 및 분석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1991544" y="3140968"/>
            <a:ext cx="8229600" cy="1872208"/>
          </a:xfrm>
          <a:prstGeom prst="rect">
            <a:avLst/>
          </a:prstGeom>
        </p:spPr>
        <p:txBody>
          <a:bodyPr vert="horz" lIns="35717" tIns="35717" rIns="35717" bIns="35717" rtlCol="0" anchor="ctr">
            <a:noAutofit/>
          </a:bodyPr>
          <a:lstStyle>
            <a:lvl1pPr marL="625056" marR="0" indent="-401822" algn="l" defTabSz="410751" rtl="0" eaLnBrk="1" latinLnBrk="1" hangingPunct="1">
              <a:spcBef>
                <a:spcPts val="1687"/>
              </a:spcBef>
              <a:buSzPct val="171000"/>
              <a:buFont typeface="Arial" panose="020B0604020202020204" pitchFamily="34" charset="0"/>
              <a:buChar char="•"/>
              <a:defRPr sz="3000" kern="120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937584" marR="0" indent="-401822" algn="l" defTabSz="410751" rtl="0" eaLnBrk="1" latinLnBrk="1" hangingPunct="1">
              <a:spcBef>
                <a:spcPts val="1687"/>
              </a:spcBef>
              <a:buSzPct val="171000"/>
              <a:buFont typeface="Arial" panose="020B0604020202020204" pitchFamily="34" charset="0"/>
              <a:buChar char="–"/>
              <a:defRPr sz="3000" kern="120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250112" marR="0" indent="-401822" algn="l" defTabSz="410751" rtl="0" eaLnBrk="1" latinLnBrk="1" hangingPunct="1">
              <a:spcBef>
                <a:spcPts val="1687"/>
              </a:spcBef>
              <a:buSzPct val="171000"/>
              <a:buFont typeface="Arial" panose="020B0604020202020204" pitchFamily="34" charset="0"/>
              <a:buChar char="•"/>
              <a:defRPr sz="3000" kern="120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562640" marR="0" indent="-401822" algn="l" defTabSz="410751" rtl="0" eaLnBrk="1" latinLnBrk="1" hangingPunct="1">
              <a:spcBef>
                <a:spcPts val="1687"/>
              </a:spcBef>
              <a:buSzPct val="171000"/>
              <a:buFont typeface="Arial" panose="020B0604020202020204" pitchFamily="34" charset="0"/>
              <a:buChar char="–"/>
              <a:defRPr sz="3000" kern="120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1875168" marR="0" indent="-401822" algn="l" defTabSz="410751" rtl="0" eaLnBrk="1" latinLnBrk="1" hangingPunct="1">
              <a:spcBef>
                <a:spcPts val="1687"/>
              </a:spcBef>
              <a:buSzPct val="171000"/>
              <a:buFont typeface="Arial" panose="020B0604020202020204" pitchFamily="34" charset="0"/>
              <a:buChar char="»"/>
              <a:defRPr sz="3000" kern="120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60000"/>
              </a:lnSpc>
            </a:pPr>
            <a:r>
              <a:rPr lang="en-US" altLang="ko-KR" sz="2400" dirty="0"/>
              <a:t>Volume Up Implant Technique is safe and effective to make bone and gingiva.</a:t>
            </a:r>
          </a:p>
          <a:p>
            <a:pPr marL="457200" indent="-457200">
              <a:lnSpc>
                <a:spcPct val="160000"/>
              </a:lnSpc>
            </a:pPr>
            <a:r>
              <a:rPr lang="en-US" altLang="ko-KR" sz="2400" dirty="0"/>
              <a:t>Gingival width and height was increased enough at abutment of implant.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05886D5-6777-9E63-982B-54A4C9C83C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1569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662194" y="3167391"/>
            <a:ext cx="4867615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altLang="ko-KR" sz="3600" dirty="0"/>
              <a:t>End of example slides.</a:t>
            </a:r>
            <a:endParaRPr lang="ko-KR" altLang="en-US" sz="36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EAAF977-1687-3391-8F11-F207D6DE80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0147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5A2DBB6-117A-C335-BEED-3EE74E4DFB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0"/>
            <a:ext cx="4850256" cy="6858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7D88C2E-F6CC-A428-A794-92BA83037B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0" y="0"/>
            <a:ext cx="4850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83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D562AD1-37FE-A146-D0B8-BC992A0669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9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348880"/>
            <a:ext cx="10363200" cy="1470025"/>
          </a:xfrm>
        </p:spPr>
        <p:txBody>
          <a:bodyPr>
            <a:normAutofit/>
          </a:bodyPr>
          <a:lstStyle/>
          <a:p>
            <a:r>
              <a:rPr lang="en-US" altLang="ko-KR" b="1" dirty="0"/>
              <a:t>Topic (</a:t>
            </a:r>
            <a:r>
              <a:rPr lang="ko-KR" altLang="en-US" b="1" dirty="0"/>
              <a:t>주제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5519936" y="5661248"/>
            <a:ext cx="6192688" cy="50405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ko-KR" altLang="en-US" b="1" dirty="0"/>
              <a:t>성함</a:t>
            </a:r>
            <a:r>
              <a:rPr lang="en-US" altLang="ko-KR" b="1" dirty="0"/>
              <a:t>/</a:t>
            </a:r>
            <a:r>
              <a:rPr lang="ko-KR" altLang="en-US" b="1" dirty="0"/>
              <a:t>지역</a:t>
            </a:r>
            <a:r>
              <a:rPr lang="en-US" altLang="ko-KR" b="1" dirty="0"/>
              <a:t>/</a:t>
            </a:r>
            <a:r>
              <a:rPr lang="ko-KR" altLang="en-US" b="1" dirty="0"/>
              <a:t>치과명을 기재해주세요</a:t>
            </a:r>
            <a:r>
              <a:rPr lang="en-US" altLang="ko-KR" b="1" dirty="0"/>
              <a:t> </a:t>
            </a:r>
            <a:endParaRPr lang="ko-KR" altLang="en-US" b="1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EA2C54E-0B9A-165A-A76A-8D0AD08BFC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62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285F43CE-F240-4658-97CF-397665D87CA5}"/>
              </a:ext>
            </a:extLst>
          </p:cNvPr>
          <p:cNvSpPr txBox="1">
            <a:spLocks/>
          </p:cNvSpPr>
          <p:nvPr/>
        </p:nvSpPr>
        <p:spPr>
          <a:xfrm>
            <a:off x="7032104" y="1196751"/>
            <a:ext cx="4104456" cy="482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ko-KR" altLang="en-US" dirty="0"/>
              <a:t>약력을 작성해주세요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6AAD7C1A-EE0D-71E7-D64A-F39B86D4B4EC}"/>
              </a:ext>
            </a:extLst>
          </p:cNvPr>
          <p:cNvSpPr/>
          <p:nvPr/>
        </p:nvSpPr>
        <p:spPr>
          <a:xfrm>
            <a:off x="1066231" y="1196752"/>
            <a:ext cx="5544616" cy="482453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C464FF-7D66-71E4-CC2A-34BF1E5D1DE3}"/>
              </a:ext>
            </a:extLst>
          </p:cNvPr>
          <p:cNvSpPr txBox="1"/>
          <p:nvPr/>
        </p:nvSpPr>
        <p:spPr>
          <a:xfrm>
            <a:off x="2326371" y="2937524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</a:rPr>
              <a:t>Photo</a:t>
            </a:r>
          </a:p>
          <a:p>
            <a:pPr algn="ctr"/>
            <a:r>
              <a:rPr lang="ko-KR" altLang="en-US" sz="2800" dirty="0">
                <a:solidFill>
                  <a:schemeClr val="bg1"/>
                </a:solidFill>
              </a:rPr>
              <a:t>프로필 이미지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24DAFD5-20AE-51F9-C0D4-674EA43F4C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0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19536" y="126876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b="1" dirty="0"/>
              <a:t>Introduction (</a:t>
            </a:r>
            <a:r>
              <a:rPr lang="ko-KR" altLang="en-US" b="1" dirty="0"/>
              <a:t>서론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991544" y="3284984"/>
            <a:ext cx="8229600" cy="1872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400" dirty="0"/>
              <a:t>Ex) This case presents gingival and bone regeneration pattern of rhBMP-2 and dermis graft scaffolded by Ø8.5 healing abutment on implants</a:t>
            </a:r>
            <a:endParaRPr lang="ko-KR" altLang="en-US" sz="24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CC74775-C3BC-D6D9-A0BF-63D37DBE45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43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19536" y="1268760"/>
            <a:ext cx="8856984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b="1" dirty="0"/>
              <a:t>Patient information (</a:t>
            </a:r>
            <a:r>
              <a:rPr lang="ko-KR" altLang="en-US" b="1" dirty="0"/>
              <a:t>환자 정보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991544" y="3140968"/>
            <a:ext cx="8229600" cy="1872208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altLang="ko-KR" sz="2800" dirty="0"/>
              <a:t>Ex) Patient: 74 years old female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altLang="ko-KR" sz="2800" dirty="0"/>
              <a:t>Medical history: N/S</a:t>
            </a:r>
          </a:p>
          <a:p>
            <a:pPr marL="0" indent="0">
              <a:lnSpc>
                <a:spcPct val="160000"/>
              </a:lnSpc>
              <a:buNone/>
            </a:pP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0DDBD25-04AE-9219-E86B-2491DC3539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17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19536" y="126876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ko-KR" b="1" dirty="0"/>
              <a:t>Diagnosis &amp; Treatment planning</a:t>
            </a:r>
            <a:br>
              <a:rPr lang="en-US" altLang="ko-KR" b="1" dirty="0"/>
            </a:br>
            <a:r>
              <a:rPr lang="en-US" altLang="ko-KR" b="1" dirty="0"/>
              <a:t>(</a:t>
            </a:r>
            <a:r>
              <a:rPr lang="ko-KR" altLang="en-US" b="1" dirty="0"/>
              <a:t>치료 및 진단 계획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934322" y="2852936"/>
            <a:ext cx="8229600" cy="316835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en-US" altLang="ko-KR" sz="1400" dirty="0"/>
              <a:t>Ex)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en-US" altLang="ko-KR" sz="1400" dirty="0"/>
              <a:t>#36 : Edentulous ridge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en-US" altLang="ko-KR" sz="1400" dirty="0"/>
              <a:t>Treatment plan: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en-US" altLang="ko-KR" sz="1400" dirty="0"/>
              <a:t>#37 implant placement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en-US" altLang="ko-KR" sz="1400" dirty="0"/>
              <a:t>Healing abutment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en-US" altLang="ko-KR" sz="1400" dirty="0" err="1"/>
              <a:t>CowellBMP</a:t>
            </a:r>
            <a:r>
              <a:rPr lang="en-US" altLang="ko-KR" sz="1400" dirty="0"/>
              <a:t> &amp; dermis graft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en-US" altLang="ko-KR" sz="1400" dirty="0"/>
              <a:t>4 months healing period for osseointegration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FF14023-8296-0F5B-EA63-E739AD1D52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94830"/>
            <a:ext cx="1584176" cy="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61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401</Words>
  <Application>Microsoft Office PowerPoint</Application>
  <PresentationFormat>와이드스크린</PresentationFormat>
  <Paragraphs>79</Paragraphs>
  <Slides>26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30" baseType="lpstr">
      <vt:lpstr>se-nanumgothic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Topic (주제)</vt:lpstr>
      <vt:lpstr>PowerPoint 프레젠테이션</vt:lpstr>
      <vt:lpstr>Introduction (서론)</vt:lpstr>
      <vt:lpstr>Patient information (환자 정보)</vt:lpstr>
      <vt:lpstr>Diagnosis &amp; Treatment planning (치료 및 진단 계획)</vt:lpstr>
      <vt:lpstr>★ 각 슬라이드에 그림 설명을 추가해 주세요 ★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Discussion (결과 및 분석)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#22-24</dc:title>
  <dc:creator>Natalie Byun</dc:creator>
  <cp:lastModifiedBy>메디 코웰</cp:lastModifiedBy>
  <cp:revision>64</cp:revision>
  <dcterms:created xsi:type="dcterms:W3CDTF">2014-11-05T05:45:17Z</dcterms:created>
  <dcterms:modified xsi:type="dcterms:W3CDTF">2025-01-17T02:28:41Z</dcterms:modified>
</cp:coreProperties>
</file>